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5999738" cy="35999738"/>
  <p:notesSz cx="7004050" cy="9290050"/>
  <p:defaultTextStyle>
    <a:defPPr>
      <a:defRPr lang="en-US"/>
    </a:defPPr>
    <a:lvl1pPr marL="0" algn="l" defTabSz="3599248" rtl="0" eaLnBrk="1" latinLnBrk="0" hangingPunct="1">
      <a:defRPr sz="7000" kern="1200">
        <a:solidFill>
          <a:schemeClr val="tx1"/>
        </a:solidFill>
        <a:latin typeface="+mn-lt"/>
        <a:ea typeface="+mn-ea"/>
        <a:cs typeface="+mn-cs"/>
      </a:defRPr>
    </a:lvl1pPr>
    <a:lvl2pPr marL="1799624" algn="l" defTabSz="3599248" rtl="0" eaLnBrk="1" latinLnBrk="0" hangingPunct="1">
      <a:defRPr sz="7000" kern="1200">
        <a:solidFill>
          <a:schemeClr val="tx1"/>
        </a:solidFill>
        <a:latin typeface="+mn-lt"/>
        <a:ea typeface="+mn-ea"/>
        <a:cs typeface="+mn-cs"/>
      </a:defRPr>
    </a:lvl2pPr>
    <a:lvl3pPr marL="3599248" algn="l" defTabSz="3599248" rtl="0" eaLnBrk="1" latinLnBrk="0" hangingPunct="1">
      <a:defRPr sz="7000" kern="1200">
        <a:solidFill>
          <a:schemeClr val="tx1"/>
        </a:solidFill>
        <a:latin typeface="+mn-lt"/>
        <a:ea typeface="+mn-ea"/>
        <a:cs typeface="+mn-cs"/>
      </a:defRPr>
    </a:lvl3pPr>
    <a:lvl4pPr marL="5398873" algn="l" defTabSz="3599248" rtl="0" eaLnBrk="1" latinLnBrk="0" hangingPunct="1">
      <a:defRPr sz="7000" kern="1200">
        <a:solidFill>
          <a:schemeClr val="tx1"/>
        </a:solidFill>
        <a:latin typeface="+mn-lt"/>
        <a:ea typeface="+mn-ea"/>
        <a:cs typeface="+mn-cs"/>
      </a:defRPr>
    </a:lvl4pPr>
    <a:lvl5pPr marL="7198498" algn="l" defTabSz="3599248" rtl="0" eaLnBrk="1" latinLnBrk="0" hangingPunct="1">
      <a:defRPr sz="7000" kern="1200">
        <a:solidFill>
          <a:schemeClr val="tx1"/>
        </a:solidFill>
        <a:latin typeface="+mn-lt"/>
        <a:ea typeface="+mn-ea"/>
        <a:cs typeface="+mn-cs"/>
      </a:defRPr>
    </a:lvl5pPr>
    <a:lvl6pPr marL="8998121" algn="l" defTabSz="3599248" rtl="0" eaLnBrk="1" latinLnBrk="0" hangingPunct="1">
      <a:defRPr sz="7000" kern="1200">
        <a:solidFill>
          <a:schemeClr val="tx1"/>
        </a:solidFill>
        <a:latin typeface="+mn-lt"/>
        <a:ea typeface="+mn-ea"/>
        <a:cs typeface="+mn-cs"/>
      </a:defRPr>
    </a:lvl6pPr>
    <a:lvl7pPr marL="10797746" algn="l" defTabSz="3599248" rtl="0" eaLnBrk="1" latinLnBrk="0" hangingPunct="1">
      <a:defRPr sz="7000" kern="1200">
        <a:solidFill>
          <a:schemeClr val="tx1"/>
        </a:solidFill>
        <a:latin typeface="+mn-lt"/>
        <a:ea typeface="+mn-ea"/>
        <a:cs typeface="+mn-cs"/>
      </a:defRPr>
    </a:lvl7pPr>
    <a:lvl8pPr marL="12597371" algn="l" defTabSz="3599248" rtl="0" eaLnBrk="1" latinLnBrk="0" hangingPunct="1">
      <a:defRPr sz="7000" kern="1200">
        <a:solidFill>
          <a:schemeClr val="tx1"/>
        </a:solidFill>
        <a:latin typeface="+mn-lt"/>
        <a:ea typeface="+mn-ea"/>
        <a:cs typeface="+mn-cs"/>
      </a:defRPr>
    </a:lvl8pPr>
    <a:lvl9pPr marL="14396995" algn="l" defTabSz="3599248" rtl="0" eaLnBrk="1" latinLnBrk="0" hangingPunct="1">
      <a:defRPr sz="7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7" d="100"/>
          <a:sy n="17" d="100"/>
        </p:scale>
        <p:origin x="-2880" y="-192"/>
      </p:cViewPr>
      <p:guideLst>
        <p:guide orient="horz" pos="11339"/>
        <p:guide pos="1133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3335936"/>
        <c:axId val="93337472"/>
      </c:barChart>
      <c:catAx>
        <c:axId val="93335936"/>
        <c:scaling>
          <c:orientation val="minMax"/>
        </c:scaling>
        <c:delete val="0"/>
        <c:axPos val="b"/>
        <c:majorTickMark val="out"/>
        <c:minorTickMark val="none"/>
        <c:tickLblPos val="nextTo"/>
        <c:crossAx val="93337472"/>
        <c:crosses val="autoZero"/>
        <c:auto val="1"/>
        <c:lblAlgn val="ctr"/>
        <c:lblOffset val="100"/>
        <c:noMultiLvlLbl val="0"/>
      </c:catAx>
      <c:valAx>
        <c:axId val="93337472"/>
        <c:scaling>
          <c:orientation val="minMax"/>
        </c:scaling>
        <c:delete val="0"/>
        <c:axPos val="l"/>
        <c:majorGridlines/>
        <c:numFmt formatCode="General" sourceLinked="1"/>
        <c:majorTickMark val="out"/>
        <c:minorTickMark val="none"/>
        <c:tickLblPos val="nextTo"/>
        <c:crossAx val="933359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5314029" y="0"/>
            <a:ext cx="685709"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6" name="Rectangle 15"/>
          <p:cNvSpPr/>
          <p:nvPr userDrawn="1"/>
        </p:nvSpPr>
        <p:spPr>
          <a:xfrm>
            <a:off x="-1" y="0"/>
            <a:ext cx="685709"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7" name="Rectangle 16"/>
          <p:cNvSpPr/>
          <p:nvPr userDrawn="1"/>
        </p:nvSpPr>
        <p:spPr>
          <a:xfrm>
            <a:off x="0" y="0"/>
            <a:ext cx="35999738" cy="44999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8" name="Rectangle 17"/>
          <p:cNvSpPr/>
          <p:nvPr userDrawn="1"/>
        </p:nvSpPr>
        <p:spPr>
          <a:xfrm>
            <a:off x="0" y="31499771"/>
            <a:ext cx="35999738" cy="449996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9" name="Instructions"/>
          <p:cNvSpPr/>
          <p:nvPr userDrawn="1"/>
        </p:nvSpPr>
        <p:spPr>
          <a:xfrm>
            <a:off x="-11249918" y="0"/>
            <a:ext cx="10499924" cy="359997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461" tIns="187461" rIns="187461" bIns="18746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smtClean="0">
                <a:solidFill>
                  <a:srgbClr val="7F7F7F"/>
                </a:solidFill>
                <a:latin typeface="Calibri" pitchFamily="34" charset="0"/>
                <a:cs typeface="Calibri" panose="020F0502020204030204" pitchFamily="34" charset="0"/>
              </a:rPr>
              <a:t>Poster Print Size:</a:t>
            </a:r>
            <a:endParaRPr sz="7900" dirty="0">
              <a:solidFill>
                <a:srgbClr val="7F7F7F"/>
              </a:solidFill>
              <a:latin typeface="Calibri" pitchFamily="34" charset="0"/>
              <a:cs typeface="Calibri" panose="020F0502020204030204" pitchFamily="34" charset="0"/>
            </a:endParaRP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This poster template is 1m</a:t>
            </a:r>
            <a:r>
              <a:rPr lang="en-US" sz="5200" baseline="0" dirty="0" smtClean="0">
                <a:solidFill>
                  <a:srgbClr val="7F7F7F"/>
                </a:solidFill>
                <a:latin typeface="Calibri" pitchFamily="34" charset="0"/>
                <a:cs typeface="Calibri" panose="020F0502020204030204" pitchFamily="34" charset="0"/>
              </a:rPr>
              <a:t> (39.37</a:t>
            </a:r>
            <a:r>
              <a:rPr lang="en-US" sz="5200" dirty="0" smtClean="0">
                <a:solidFill>
                  <a:srgbClr val="7F7F7F"/>
                </a:solidFill>
                <a:latin typeface="Calibri" pitchFamily="34" charset="0"/>
                <a:cs typeface="Calibri" panose="020F0502020204030204" pitchFamily="34" charset="0"/>
              </a:rPr>
              <a:t>” high by 1m (39.37”) wide. It can be used to print any poster with a 1:1 aspect ratio.</a:t>
            </a:r>
          </a:p>
          <a:p>
            <a:pPr lvl="0">
              <a:spcBef>
                <a:spcPts val="0"/>
              </a:spcBef>
              <a:spcAft>
                <a:spcPts val="1968"/>
              </a:spcAft>
            </a:pPr>
            <a:r>
              <a:rPr lang="en-US" sz="7900" dirty="0" smtClean="0">
                <a:solidFill>
                  <a:srgbClr val="7F7F7F"/>
                </a:solidFill>
                <a:latin typeface="Calibri" pitchFamily="34" charset="0"/>
                <a:cs typeface="Calibri" panose="020F0502020204030204" pitchFamily="34" charset="0"/>
              </a:rPr>
              <a:t>Placeholders</a:t>
            </a:r>
            <a:r>
              <a:rPr sz="7900" dirty="0" smtClean="0">
                <a:solidFill>
                  <a:srgbClr val="7F7F7F"/>
                </a:solidFill>
                <a:latin typeface="Calibri" pitchFamily="34" charset="0"/>
                <a:cs typeface="Calibri" panose="020F0502020204030204" pitchFamily="34" charset="0"/>
              </a:rPr>
              <a:t>:</a:t>
            </a:r>
            <a:endParaRPr sz="7900" dirty="0">
              <a:solidFill>
                <a:srgbClr val="7F7F7F"/>
              </a:solidFill>
              <a:latin typeface="Calibri" pitchFamily="34" charset="0"/>
              <a:cs typeface="Calibri" panose="020F0502020204030204" pitchFamily="34" charset="0"/>
            </a:endParaRPr>
          </a:p>
          <a:p>
            <a:pPr lvl="0">
              <a:spcBef>
                <a:spcPts val="0"/>
              </a:spcBef>
              <a:spcAft>
                <a:spcPts val="1968"/>
              </a:spcAft>
            </a:pPr>
            <a:r>
              <a:rPr sz="5200" dirty="0">
                <a:solidFill>
                  <a:srgbClr val="7F7F7F"/>
                </a:solidFill>
                <a:latin typeface="Calibri" pitchFamily="34" charset="0"/>
                <a:cs typeface="Calibri" panose="020F0502020204030204" pitchFamily="34" charset="0"/>
              </a:rPr>
              <a:t>The </a:t>
            </a:r>
            <a:r>
              <a:rPr lang="en-US" sz="5200" dirty="0" smtClean="0">
                <a:solidFill>
                  <a:srgbClr val="7F7F7F"/>
                </a:solidFill>
                <a:latin typeface="Calibri" pitchFamily="34" charset="0"/>
                <a:cs typeface="Calibri" panose="020F0502020204030204" pitchFamily="34" charset="0"/>
              </a:rPr>
              <a:t>various elements included</a:t>
            </a:r>
            <a:r>
              <a:rPr sz="5200" dirty="0" smtClean="0">
                <a:solidFill>
                  <a:srgbClr val="7F7F7F"/>
                </a:solidFill>
                <a:latin typeface="Calibri" pitchFamily="34" charset="0"/>
                <a:cs typeface="Calibri" panose="020F0502020204030204" pitchFamily="34" charset="0"/>
              </a:rPr>
              <a:t> </a:t>
            </a:r>
            <a:r>
              <a:rPr sz="5200" dirty="0">
                <a:solidFill>
                  <a:srgbClr val="7F7F7F"/>
                </a:solidFill>
                <a:latin typeface="Calibri" pitchFamily="34" charset="0"/>
                <a:cs typeface="Calibri" panose="020F0502020204030204" pitchFamily="34" charset="0"/>
              </a:rPr>
              <a:t>in this </a:t>
            </a:r>
            <a:r>
              <a:rPr lang="en-US" sz="5200" dirty="0" smtClean="0">
                <a:solidFill>
                  <a:srgbClr val="7F7F7F"/>
                </a:solidFill>
                <a:latin typeface="Calibri" pitchFamily="34" charset="0"/>
                <a:cs typeface="Calibri" panose="020F0502020204030204" pitchFamily="34" charset="0"/>
              </a:rPr>
              <a:t>poster are ones</a:t>
            </a:r>
            <a:r>
              <a:rPr lang="en-US" sz="5200" baseline="0" dirty="0" smtClean="0">
                <a:solidFill>
                  <a:srgbClr val="7F7F7F"/>
                </a:solidFill>
                <a:latin typeface="Calibri" pitchFamily="34" charset="0"/>
                <a:cs typeface="Calibri" panose="020F0502020204030204" pitchFamily="34" charset="0"/>
              </a:rPr>
              <a:t> we often see in medical, research, and scientific posters.</a:t>
            </a:r>
            <a:r>
              <a:rPr sz="5200" dirty="0" smtClean="0">
                <a:solidFill>
                  <a:srgbClr val="7F7F7F"/>
                </a:solidFill>
                <a:latin typeface="Calibri" pitchFamily="34" charset="0"/>
                <a:cs typeface="Calibri" panose="020F0502020204030204" pitchFamily="34" charset="0"/>
              </a:rPr>
              <a:t> </a:t>
            </a:r>
            <a:r>
              <a:rPr lang="en-US" sz="5200" dirty="0" smtClean="0">
                <a:solidFill>
                  <a:srgbClr val="7F7F7F"/>
                </a:solidFill>
                <a:latin typeface="Calibri" pitchFamily="34" charset="0"/>
                <a:cs typeface="Calibri" panose="020F0502020204030204" pitchFamily="34" charset="0"/>
              </a:rPr>
              <a:t>Feel</a:t>
            </a:r>
            <a:r>
              <a:rPr lang="en-US" sz="52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968"/>
              </a:spcAft>
            </a:pPr>
            <a:r>
              <a:rPr lang="en-US" sz="7900" dirty="0" smtClean="0">
                <a:solidFill>
                  <a:srgbClr val="7F7F7F"/>
                </a:solidFill>
                <a:latin typeface="Calibri" pitchFamily="34" charset="0"/>
                <a:cs typeface="Calibri" panose="020F0502020204030204" pitchFamily="34" charset="0"/>
              </a:rPr>
              <a:t>Image</a:t>
            </a:r>
            <a:r>
              <a:rPr lang="en-US" sz="7900" baseline="0" dirty="0" smtClean="0">
                <a:solidFill>
                  <a:srgbClr val="7F7F7F"/>
                </a:solidFill>
                <a:latin typeface="Calibri" pitchFamily="34" charset="0"/>
                <a:cs typeface="Calibri" panose="020F0502020204030204" pitchFamily="34" charset="0"/>
              </a:rPr>
              <a:t> Quality</a:t>
            </a:r>
            <a:r>
              <a:rPr lang="en-US" sz="7900" dirty="0" smtClean="0">
                <a:solidFill>
                  <a:srgbClr val="7F7F7F"/>
                </a:solidFill>
                <a:latin typeface="Calibri" pitchFamily="34" charset="0"/>
                <a:cs typeface="Calibri" panose="020F0502020204030204" pitchFamily="34" charset="0"/>
              </a:rPr>
              <a:t>:</a:t>
            </a: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5200" b="1" dirty="0" smtClean="0">
                <a:solidFill>
                  <a:srgbClr val="7F7F7F"/>
                </a:solidFill>
                <a:latin typeface="Calibri" pitchFamily="34" charset="0"/>
                <a:cs typeface="Calibri" panose="020F0502020204030204" pitchFamily="34" charset="0"/>
              </a:rPr>
              <a:t>Insert, Picture</a:t>
            </a:r>
            <a:r>
              <a:rPr lang="en-US" sz="52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200" b="1" dirty="0" smtClean="0">
                <a:solidFill>
                  <a:srgbClr val="7F7F7F"/>
                </a:solidFill>
                <a:latin typeface="Calibri" pitchFamily="34" charset="0"/>
                <a:cs typeface="Calibri" panose="020F0502020204030204" pitchFamily="34" charset="0"/>
              </a:rPr>
              <a:t>150-200 pixels per inch in their final printed size</a:t>
            </a:r>
            <a:r>
              <a:rPr lang="en-US" sz="5200" dirty="0" smtClean="0">
                <a:solidFill>
                  <a:srgbClr val="7F7F7F"/>
                </a:solidFill>
                <a:latin typeface="Calibri" pitchFamily="34" charset="0"/>
                <a:cs typeface="Calibri" panose="020F0502020204030204" pitchFamily="34" charset="0"/>
              </a:rPr>
              <a:t>. For instance, a 1600 x 1200 pixel</a:t>
            </a:r>
            <a:r>
              <a:rPr lang="en-US" sz="5200" baseline="0" dirty="0" smtClean="0">
                <a:solidFill>
                  <a:srgbClr val="7F7F7F"/>
                </a:solidFill>
                <a:latin typeface="Calibri" pitchFamily="34" charset="0"/>
                <a:cs typeface="Calibri" panose="020F0502020204030204" pitchFamily="34" charset="0"/>
              </a:rPr>
              <a:t> photo will usually look fine up to </a:t>
            </a:r>
            <a:r>
              <a:rPr lang="en-US" sz="52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968"/>
              </a:spcAft>
            </a:pPr>
            <a:r>
              <a:rPr lang="en-US" sz="3900" dirty="0" smtClean="0">
                <a:solidFill>
                  <a:srgbClr val="7F7F7F"/>
                </a:solidFill>
                <a:latin typeface="Calibri" pitchFamily="34" charset="0"/>
                <a:cs typeface="Calibri" panose="020F0502020204030204" pitchFamily="34" charset="0"/>
              </a:rPr>
              <a:t/>
            </a:r>
            <a:br>
              <a:rPr lang="en-US" sz="3900" dirty="0" smtClean="0">
                <a:solidFill>
                  <a:srgbClr val="7F7F7F"/>
                </a:solidFill>
                <a:latin typeface="Calibri" pitchFamily="34" charset="0"/>
                <a:cs typeface="Calibri" panose="020F0502020204030204" pitchFamily="34" charset="0"/>
              </a:rPr>
            </a:br>
            <a:r>
              <a:rPr lang="en-US" sz="3900" dirty="0" smtClean="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6749732" y="0"/>
            <a:ext cx="10499924" cy="35999738"/>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smtClean="0">
                  <a:solidFill>
                    <a:schemeClr val="bg1">
                      <a:lumMod val="50000"/>
                    </a:schemeClr>
                  </a:solidFill>
                  <a:latin typeface="Calibri" pitchFamily="34" charset="0"/>
                  <a:cs typeface="Calibri" panose="020F0502020204030204" pitchFamily="34" charset="0"/>
                </a:rPr>
                <a:t>Change</a:t>
              </a:r>
              <a:r>
                <a:rPr lang="en-US" sz="7900" baseline="0" dirty="0" smtClean="0">
                  <a:solidFill>
                    <a:schemeClr val="bg1">
                      <a:lumMod val="50000"/>
                    </a:schemeClr>
                  </a:solidFill>
                  <a:latin typeface="Calibri" pitchFamily="34" charset="0"/>
                  <a:cs typeface="Calibri" panose="020F0502020204030204" pitchFamily="34" charset="0"/>
                </a:rPr>
                <a:t> Color Theme</a:t>
              </a:r>
              <a:r>
                <a:rPr lang="en-US" sz="7900" dirty="0" smtClean="0">
                  <a:solidFill>
                    <a:schemeClr val="bg1">
                      <a:lumMod val="50000"/>
                    </a:schemeClr>
                  </a:solidFill>
                  <a:latin typeface="Calibri" pitchFamily="34" charset="0"/>
                  <a:cs typeface="Calibri" panose="020F0502020204030204" pitchFamily="34" charset="0"/>
                </a:rPr>
                <a:t>:</a:t>
              </a:r>
              <a:endParaRPr sz="790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3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53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968"/>
                </a:spcAft>
              </a:pPr>
              <a:r>
                <a:rPr lang="en-US" sz="53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5300" b="1" baseline="0" dirty="0" smtClean="0">
                  <a:solidFill>
                    <a:schemeClr val="bg1">
                      <a:lumMod val="50000"/>
                    </a:schemeClr>
                  </a:solidFill>
                  <a:latin typeface="Calibri" pitchFamily="34" charset="0"/>
                  <a:cs typeface="Calibri" panose="020F0502020204030204" pitchFamily="34" charset="0"/>
                </a:rPr>
                <a:t>Design</a:t>
              </a:r>
              <a:r>
                <a:rPr lang="en-US" sz="5300" baseline="0" dirty="0" smtClean="0">
                  <a:solidFill>
                    <a:schemeClr val="bg1">
                      <a:lumMod val="50000"/>
                    </a:schemeClr>
                  </a:solidFill>
                  <a:latin typeface="Calibri" pitchFamily="34" charset="0"/>
                  <a:cs typeface="Calibri" panose="020F0502020204030204" pitchFamily="34" charset="0"/>
                </a:rPr>
                <a:t> tab, then select the </a:t>
              </a:r>
              <a:r>
                <a:rPr lang="en-US" sz="5300" b="1" baseline="0" dirty="0" smtClean="0">
                  <a:solidFill>
                    <a:schemeClr val="bg1">
                      <a:lumMod val="50000"/>
                    </a:schemeClr>
                  </a:solidFill>
                  <a:latin typeface="Calibri" pitchFamily="34" charset="0"/>
                  <a:cs typeface="Calibri" panose="020F0502020204030204" pitchFamily="34" charset="0"/>
                </a:rPr>
                <a:t>Colors</a:t>
              </a:r>
              <a:r>
                <a:rPr lang="en-US" sz="53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3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968"/>
                </a:spcAft>
              </a:pPr>
              <a:r>
                <a:rPr lang="en-US" sz="79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968"/>
                </a:spcAft>
              </a:pPr>
              <a:r>
                <a:rPr lang="en-US" sz="5300" dirty="0" smtClean="0">
                  <a:solidFill>
                    <a:schemeClr val="bg1">
                      <a:lumMod val="50000"/>
                    </a:schemeClr>
                  </a:solidFill>
                  <a:latin typeface="Calibri" pitchFamily="34" charset="0"/>
                  <a:cs typeface="Calibri" panose="020F0502020204030204" pitchFamily="34" charset="0"/>
                </a:rPr>
                <a:t>Once your poster file is ready, visit</a:t>
              </a:r>
              <a:r>
                <a:rPr lang="en-US" sz="5300" baseline="0" dirty="0" smtClean="0">
                  <a:solidFill>
                    <a:schemeClr val="bg1">
                      <a:lumMod val="50000"/>
                    </a:schemeClr>
                  </a:solidFill>
                  <a:latin typeface="Calibri" pitchFamily="34" charset="0"/>
                  <a:cs typeface="Calibri" panose="020F0502020204030204" pitchFamily="34" charset="0"/>
                </a:rPr>
                <a:t> </a:t>
              </a:r>
              <a:r>
                <a:rPr lang="en-US" sz="5300" b="1" baseline="0" dirty="0" smtClean="0">
                  <a:solidFill>
                    <a:schemeClr val="bg1">
                      <a:lumMod val="50000"/>
                    </a:schemeClr>
                  </a:solidFill>
                  <a:latin typeface="Calibri" pitchFamily="34" charset="0"/>
                  <a:cs typeface="Calibri" panose="020F0502020204030204" pitchFamily="34" charset="0"/>
                </a:rPr>
                <a:t>www.genigraphics.com</a:t>
              </a:r>
              <a:r>
                <a:rPr lang="en-US" sz="53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1968"/>
                </a:spcAft>
              </a:pPr>
              <a:r>
                <a:rPr lang="en-US" sz="53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3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300" baseline="0" dirty="0" smtClean="0">
                  <a:solidFill>
                    <a:schemeClr val="bg1">
                      <a:lumMod val="50000"/>
                    </a:schemeClr>
                  </a:solidFill>
                  <a:latin typeface="Calibri" pitchFamily="34" charset="0"/>
                  <a:cs typeface="Calibri" panose="020F0502020204030204" pitchFamily="34" charset="0"/>
                </a:rPr>
                <a:t>US and Canada:  1-800-790-4001</a:t>
              </a:r>
              <a:br>
                <a:rPr lang="en-US" sz="5300" baseline="0" dirty="0" smtClean="0">
                  <a:solidFill>
                    <a:schemeClr val="bg1">
                      <a:lumMod val="50000"/>
                    </a:schemeClr>
                  </a:solidFill>
                  <a:latin typeface="Calibri" pitchFamily="34" charset="0"/>
                  <a:cs typeface="Calibri" panose="020F0502020204030204" pitchFamily="34" charset="0"/>
                </a:rPr>
              </a:br>
              <a:r>
                <a:rPr lang="en-US" sz="53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900" dirty="0" smtClean="0">
                  <a:solidFill>
                    <a:schemeClr val="bg1">
                      <a:lumMod val="50000"/>
                    </a:schemeClr>
                  </a:solidFill>
                  <a:latin typeface="Calibri" pitchFamily="34" charset="0"/>
                  <a:cs typeface="Calibri" panose="020F0502020204030204" pitchFamily="34" charset="0"/>
                </a:rPr>
                <a:t/>
              </a:r>
              <a:br>
                <a:rPr lang="en-US" sz="3900" dirty="0" smtClean="0">
                  <a:solidFill>
                    <a:schemeClr val="bg1">
                      <a:lumMod val="50000"/>
                    </a:schemeClr>
                  </a:solidFill>
                  <a:latin typeface="Calibri" pitchFamily="34" charset="0"/>
                  <a:cs typeface="Calibri" panose="020F0502020204030204" pitchFamily="34" charset="0"/>
                </a:rPr>
              </a:br>
              <a:r>
                <a:rPr lang="en-US" sz="39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96669" y="35720941"/>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99987" y="1441658"/>
            <a:ext cx="32399764" cy="5999956"/>
          </a:xfrm>
          <a:prstGeom prst="rect">
            <a:avLst/>
          </a:prstGeom>
        </p:spPr>
        <p:txBody>
          <a:bodyPr vert="horz" lIns="359925" tIns="179963" rIns="359925" bIns="179963"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799987" y="8399942"/>
            <a:ext cx="32399764" cy="23758163"/>
          </a:xfrm>
          <a:prstGeom prst="rect">
            <a:avLst/>
          </a:prstGeom>
        </p:spPr>
        <p:txBody>
          <a:bodyPr vert="horz" lIns="359925" tIns="179963" rIns="359925" bIns="17996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799987" y="33366427"/>
            <a:ext cx="8399939" cy="1916653"/>
          </a:xfrm>
          <a:prstGeom prst="rect">
            <a:avLst/>
          </a:prstGeom>
        </p:spPr>
        <p:txBody>
          <a:bodyPr vert="horz" lIns="359925" tIns="179963" rIns="359925" bIns="179963" rtlCol="0" anchor="ctr"/>
          <a:lstStyle>
            <a:lvl1pPr algn="l">
              <a:defRPr sz="48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2299911" y="33366427"/>
            <a:ext cx="11399917" cy="1916653"/>
          </a:xfrm>
          <a:prstGeom prst="rect">
            <a:avLst/>
          </a:prstGeom>
        </p:spPr>
        <p:txBody>
          <a:bodyPr vert="horz" lIns="359925" tIns="179963" rIns="359925" bIns="179963" rtlCol="0" anchor="ctr"/>
          <a:lstStyle>
            <a:lvl1pPr algn="ctr">
              <a:defRPr sz="4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799812" y="33366427"/>
            <a:ext cx="8399939" cy="1916653"/>
          </a:xfrm>
          <a:prstGeom prst="rect">
            <a:avLst/>
          </a:prstGeom>
        </p:spPr>
        <p:txBody>
          <a:bodyPr vert="horz" lIns="359925" tIns="179963" rIns="359925" bIns="179963" rtlCol="0" anchor="ctr"/>
          <a:lstStyle>
            <a:lvl1pPr algn="r">
              <a:defRPr sz="48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599248" rtl="0" eaLnBrk="1" latinLnBrk="0" hangingPunct="1">
        <a:spcBef>
          <a:spcPct val="0"/>
        </a:spcBef>
        <a:buNone/>
        <a:defRPr sz="6600" kern="1200">
          <a:solidFill>
            <a:schemeClr val="tx1"/>
          </a:solidFill>
          <a:latin typeface="+mj-lt"/>
          <a:ea typeface="+mj-ea"/>
          <a:cs typeface="+mj-cs"/>
        </a:defRPr>
      </a:lvl1pPr>
    </p:titleStyle>
    <p:bodyStyle>
      <a:lvl1pPr marL="374922" indent="-374922" algn="l" defTabSz="3599248"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749844" indent="-374922" algn="l" defTabSz="3599248"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24766" indent="-374922" algn="l" defTabSz="3599248"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499687" indent="-374922" algn="l" defTabSz="3599248"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1874609" indent="-374922" algn="l" defTabSz="3599248"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9897934" indent="-899813" algn="l" defTabSz="359924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7558" indent="-899813" algn="l" defTabSz="359924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7183" indent="-899813" algn="l" defTabSz="359924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6806" indent="-899813" algn="l" defTabSz="359924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248" rtl="0" eaLnBrk="1" latinLnBrk="0" hangingPunct="1">
        <a:defRPr sz="7000" kern="1200">
          <a:solidFill>
            <a:schemeClr val="tx1"/>
          </a:solidFill>
          <a:latin typeface="+mn-lt"/>
          <a:ea typeface="+mn-ea"/>
          <a:cs typeface="+mn-cs"/>
        </a:defRPr>
      </a:lvl1pPr>
      <a:lvl2pPr marL="1799624" algn="l" defTabSz="3599248" rtl="0" eaLnBrk="1" latinLnBrk="0" hangingPunct="1">
        <a:defRPr sz="7000" kern="1200">
          <a:solidFill>
            <a:schemeClr val="tx1"/>
          </a:solidFill>
          <a:latin typeface="+mn-lt"/>
          <a:ea typeface="+mn-ea"/>
          <a:cs typeface="+mn-cs"/>
        </a:defRPr>
      </a:lvl2pPr>
      <a:lvl3pPr marL="3599248" algn="l" defTabSz="3599248" rtl="0" eaLnBrk="1" latinLnBrk="0" hangingPunct="1">
        <a:defRPr sz="7000" kern="1200">
          <a:solidFill>
            <a:schemeClr val="tx1"/>
          </a:solidFill>
          <a:latin typeface="+mn-lt"/>
          <a:ea typeface="+mn-ea"/>
          <a:cs typeface="+mn-cs"/>
        </a:defRPr>
      </a:lvl3pPr>
      <a:lvl4pPr marL="5398873" algn="l" defTabSz="3599248" rtl="0" eaLnBrk="1" latinLnBrk="0" hangingPunct="1">
        <a:defRPr sz="7000" kern="1200">
          <a:solidFill>
            <a:schemeClr val="tx1"/>
          </a:solidFill>
          <a:latin typeface="+mn-lt"/>
          <a:ea typeface="+mn-ea"/>
          <a:cs typeface="+mn-cs"/>
        </a:defRPr>
      </a:lvl4pPr>
      <a:lvl5pPr marL="7198498" algn="l" defTabSz="3599248" rtl="0" eaLnBrk="1" latinLnBrk="0" hangingPunct="1">
        <a:defRPr sz="7000" kern="1200">
          <a:solidFill>
            <a:schemeClr val="tx1"/>
          </a:solidFill>
          <a:latin typeface="+mn-lt"/>
          <a:ea typeface="+mn-ea"/>
          <a:cs typeface="+mn-cs"/>
        </a:defRPr>
      </a:lvl5pPr>
      <a:lvl6pPr marL="8998121" algn="l" defTabSz="3599248" rtl="0" eaLnBrk="1" latinLnBrk="0" hangingPunct="1">
        <a:defRPr sz="7000" kern="1200">
          <a:solidFill>
            <a:schemeClr val="tx1"/>
          </a:solidFill>
          <a:latin typeface="+mn-lt"/>
          <a:ea typeface="+mn-ea"/>
          <a:cs typeface="+mn-cs"/>
        </a:defRPr>
      </a:lvl6pPr>
      <a:lvl7pPr marL="10797746" algn="l" defTabSz="3599248" rtl="0" eaLnBrk="1" latinLnBrk="0" hangingPunct="1">
        <a:defRPr sz="7000" kern="1200">
          <a:solidFill>
            <a:schemeClr val="tx1"/>
          </a:solidFill>
          <a:latin typeface="+mn-lt"/>
          <a:ea typeface="+mn-ea"/>
          <a:cs typeface="+mn-cs"/>
        </a:defRPr>
      </a:lvl7pPr>
      <a:lvl8pPr marL="12597371" algn="l" defTabSz="3599248" rtl="0" eaLnBrk="1" latinLnBrk="0" hangingPunct="1">
        <a:defRPr sz="7000" kern="1200">
          <a:solidFill>
            <a:schemeClr val="tx1"/>
          </a:solidFill>
          <a:latin typeface="+mn-lt"/>
          <a:ea typeface="+mn-ea"/>
          <a:cs typeface="+mn-cs"/>
        </a:defRPr>
      </a:lvl8pPr>
      <a:lvl9pPr marL="14396995" algn="l" defTabSz="3599248" rtl="0"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999957" y="-43230"/>
            <a:ext cx="23999825" cy="306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969" tIns="374922" rIns="149969" bIns="37492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500" b="1" dirty="0">
                <a:solidFill>
                  <a:schemeClr val="accent3">
                    <a:lumMod val="20000"/>
                    <a:lumOff val="80000"/>
                  </a:schemeClr>
                </a:solidFill>
                <a:latin typeface="+mn-lt"/>
              </a:rPr>
              <a:t>Template Provided By Genigraphics – 800.790.4001</a:t>
            </a:r>
          </a:p>
          <a:p>
            <a:pPr algn="ctr" eaLnBrk="1" hangingPunct="1"/>
            <a:r>
              <a:rPr lang="en-US" sz="75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5999957" y="2624981"/>
            <a:ext cx="23999825" cy="187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969" tIns="149969" rIns="149969" bIns="14996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00" dirty="0">
                <a:solidFill>
                  <a:schemeClr val="accent3">
                    <a:lumMod val="20000"/>
                    <a:lumOff val="80000"/>
                  </a:schemeClr>
                </a:solidFill>
                <a:latin typeface="+mn-lt"/>
              </a:rPr>
              <a:t>John Smith, MD</a:t>
            </a:r>
            <a:r>
              <a:rPr lang="en-US" sz="4500" baseline="30000" dirty="0">
                <a:solidFill>
                  <a:schemeClr val="accent3">
                    <a:lumMod val="20000"/>
                    <a:lumOff val="80000"/>
                  </a:schemeClr>
                </a:solidFill>
                <a:latin typeface="+mn-lt"/>
              </a:rPr>
              <a:t>1</a:t>
            </a:r>
            <a:r>
              <a:rPr lang="en-US" sz="4500" dirty="0">
                <a:solidFill>
                  <a:schemeClr val="accent3">
                    <a:lumMod val="20000"/>
                    <a:lumOff val="80000"/>
                  </a:schemeClr>
                </a:solidFill>
                <a:latin typeface="+mn-lt"/>
              </a:rPr>
              <a:t>; Jane Doe, PhD</a:t>
            </a:r>
            <a:r>
              <a:rPr lang="en-US" sz="4500" baseline="30000" dirty="0">
                <a:solidFill>
                  <a:schemeClr val="accent3">
                    <a:lumMod val="20000"/>
                    <a:lumOff val="80000"/>
                  </a:schemeClr>
                </a:solidFill>
                <a:latin typeface="+mn-lt"/>
              </a:rPr>
              <a:t>2</a:t>
            </a:r>
            <a:r>
              <a:rPr lang="en-US" sz="4500" dirty="0">
                <a:solidFill>
                  <a:schemeClr val="accent3">
                    <a:lumMod val="20000"/>
                    <a:lumOff val="80000"/>
                  </a:schemeClr>
                </a:solidFill>
                <a:latin typeface="+mn-lt"/>
              </a:rPr>
              <a:t>; Frederick Jones, MD, PhD</a:t>
            </a:r>
            <a:r>
              <a:rPr lang="en-US" sz="4500" baseline="30000" dirty="0">
                <a:solidFill>
                  <a:schemeClr val="accent3">
                    <a:lumMod val="20000"/>
                    <a:lumOff val="80000"/>
                  </a:schemeClr>
                </a:solidFill>
                <a:latin typeface="+mn-lt"/>
              </a:rPr>
              <a:t>1,2</a:t>
            </a:r>
          </a:p>
          <a:p>
            <a:pPr algn="ctr" eaLnBrk="1" hangingPunct="1"/>
            <a:r>
              <a:rPr lang="en-US" sz="4500" baseline="30000" dirty="0">
                <a:solidFill>
                  <a:schemeClr val="accent3">
                    <a:lumMod val="20000"/>
                    <a:lumOff val="80000"/>
                  </a:schemeClr>
                </a:solidFill>
                <a:latin typeface="+mn-lt"/>
              </a:rPr>
              <a:t>1</a:t>
            </a:r>
            <a:r>
              <a:rPr lang="en-US" sz="4500" dirty="0">
                <a:solidFill>
                  <a:schemeClr val="accent3">
                    <a:lumMod val="20000"/>
                    <a:lumOff val="80000"/>
                  </a:schemeClr>
                </a:solidFill>
                <a:latin typeface="+mn-lt"/>
              </a:rPr>
              <a:t>University of Affiliation, </a:t>
            </a:r>
            <a:r>
              <a:rPr lang="en-US" sz="4500" baseline="30000" dirty="0">
                <a:solidFill>
                  <a:schemeClr val="accent3">
                    <a:lumMod val="20000"/>
                    <a:lumOff val="80000"/>
                  </a:schemeClr>
                </a:solidFill>
                <a:latin typeface="+mn-lt"/>
              </a:rPr>
              <a:t>2</a:t>
            </a:r>
            <a:r>
              <a:rPr lang="en-US" sz="4500" dirty="0">
                <a:solidFill>
                  <a:schemeClr val="accent3">
                    <a:lumMod val="20000"/>
                    <a:lumOff val="80000"/>
                  </a:schemeClr>
                </a:solidFill>
                <a:latin typeface="+mn-lt"/>
              </a:rPr>
              <a:t>Medical Center of Affiliation</a:t>
            </a:r>
          </a:p>
        </p:txBody>
      </p:sp>
      <p:sp>
        <p:nvSpPr>
          <p:cNvPr id="24" name="TextBox 23"/>
          <p:cNvSpPr txBox="1"/>
          <p:nvPr/>
        </p:nvSpPr>
        <p:spPr>
          <a:xfrm>
            <a:off x="1371419" y="32849760"/>
            <a:ext cx="3265047" cy="2383742"/>
          </a:xfrm>
          <a:prstGeom prst="rect">
            <a:avLst/>
          </a:prstGeom>
          <a:solidFill>
            <a:schemeClr val="accent1">
              <a:lumMod val="40000"/>
              <a:lumOff val="60000"/>
            </a:schemeClr>
          </a:solidFill>
        </p:spPr>
        <p:txBody>
          <a:bodyPr wrap="none" lIns="74984" tIns="37492" rIns="74984" bIns="37492" rtlCol="0">
            <a:spAutoFit/>
          </a:bodyPr>
          <a:lstStyle/>
          <a:p>
            <a:r>
              <a:rPr lang="en-US" sz="3000" dirty="0"/>
              <a:t>&lt;your name&gt;</a:t>
            </a:r>
          </a:p>
          <a:p>
            <a:r>
              <a:rPr lang="en-US" sz="3000" dirty="0"/>
              <a:t>&lt;your organization&gt;</a:t>
            </a:r>
          </a:p>
          <a:p>
            <a:r>
              <a:rPr lang="en-US" sz="3000" dirty="0"/>
              <a:t>Email:</a:t>
            </a:r>
          </a:p>
          <a:p>
            <a:r>
              <a:rPr lang="en-US" sz="3000" dirty="0"/>
              <a:t>Website:</a:t>
            </a:r>
          </a:p>
          <a:p>
            <a:r>
              <a:rPr lang="en-US" sz="3000" dirty="0"/>
              <a:t>Phone:</a:t>
            </a:r>
          </a:p>
        </p:txBody>
      </p:sp>
      <p:sp>
        <p:nvSpPr>
          <p:cNvPr id="25" name="TextBox 24"/>
          <p:cNvSpPr txBox="1"/>
          <p:nvPr/>
        </p:nvSpPr>
        <p:spPr>
          <a:xfrm>
            <a:off x="1371419" y="31874770"/>
            <a:ext cx="2223252" cy="854679"/>
          </a:xfrm>
          <a:prstGeom prst="rect">
            <a:avLst/>
          </a:prstGeom>
          <a:noFill/>
        </p:spPr>
        <p:txBody>
          <a:bodyPr wrap="none" lIns="74984" tIns="37492" rIns="74984" bIns="37492" rtlCol="0">
            <a:spAutoFit/>
          </a:bodyPr>
          <a:lstStyle/>
          <a:p>
            <a:r>
              <a:rPr lang="en-US" sz="5100" b="1" dirty="0"/>
              <a:t>Contact</a:t>
            </a:r>
          </a:p>
        </p:txBody>
      </p:sp>
      <p:sp>
        <p:nvSpPr>
          <p:cNvPr id="26" name="TextBox 25"/>
          <p:cNvSpPr txBox="1"/>
          <p:nvPr/>
        </p:nvSpPr>
        <p:spPr>
          <a:xfrm>
            <a:off x="17999869" y="32849760"/>
            <a:ext cx="15999884" cy="2399983"/>
          </a:xfrm>
          <a:prstGeom prst="rect">
            <a:avLst/>
          </a:prstGeom>
          <a:noFill/>
        </p:spPr>
        <p:txBody>
          <a:bodyPr wrap="square" lIns="74984" tIns="74984" rIns="74984" bIns="74984" numCol="1" spcCol="374922" rtlCol="0">
            <a:noAutofit/>
          </a:bodyPr>
          <a:lstStyle/>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r>
              <a:rPr lang="en-US" sz="1200" dirty="0"/>
              <a:t>  </a:t>
            </a:r>
          </a:p>
          <a:p>
            <a:pPr marL="374922" indent="-374922">
              <a:buFont typeface="+mj-lt"/>
              <a:buAutoNum type="arabicPeriod"/>
            </a:pPr>
            <a:endParaRPr lang="en-US" sz="1200" dirty="0"/>
          </a:p>
        </p:txBody>
      </p:sp>
      <p:sp>
        <p:nvSpPr>
          <p:cNvPr id="27" name="TextBox 26"/>
          <p:cNvSpPr txBox="1"/>
          <p:nvPr/>
        </p:nvSpPr>
        <p:spPr>
          <a:xfrm>
            <a:off x="17999871" y="31874770"/>
            <a:ext cx="3104207" cy="854679"/>
          </a:xfrm>
          <a:prstGeom prst="rect">
            <a:avLst/>
          </a:prstGeom>
          <a:noFill/>
        </p:spPr>
        <p:txBody>
          <a:bodyPr wrap="none" lIns="74984" tIns="37492" rIns="74984" bIns="37492" rtlCol="0">
            <a:spAutoFit/>
          </a:bodyPr>
          <a:lstStyle/>
          <a:p>
            <a:r>
              <a:rPr lang="en-US" sz="5100" b="1" dirty="0"/>
              <a:t>References</a:t>
            </a:r>
          </a:p>
        </p:txBody>
      </p:sp>
      <p:sp>
        <p:nvSpPr>
          <p:cNvPr id="10" name="Text Box 189"/>
          <p:cNvSpPr txBox="1">
            <a:spLocks noChangeArrowheads="1"/>
          </p:cNvSpPr>
          <p:nvPr/>
        </p:nvSpPr>
        <p:spPr bwMode="auto">
          <a:xfrm>
            <a:off x="1371418" y="5999957"/>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a:t>
            </a:r>
            <a:r>
              <a:rPr lang="en-US" sz="3000" dirty="0" smtClean="0">
                <a:latin typeface="Calibri" pitchFamily="34" charset="0"/>
              </a:rPr>
              <a:t>30pt </a:t>
            </a:r>
            <a:r>
              <a:rPr lang="en-US" sz="3000" dirty="0">
                <a:latin typeface="Calibri" pitchFamily="34" charset="0"/>
              </a:rPr>
              <a:t>and is easily read up to 5 feet away on a </a:t>
            </a:r>
            <a:r>
              <a:rPr lang="en-US" sz="3000" dirty="0" smtClean="0">
                <a:latin typeface="Calibri" pitchFamily="34" charset="0"/>
              </a:rPr>
              <a:t>1m x 1m poster</a:t>
            </a:r>
            <a:r>
              <a:rPr lang="en-US" sz="3000" dirty="0">
                <a:latin typeface="Calibri" pitchFamily="34" charset="0"/>
              </a:rPr>
              <a:t>.</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1371418" y="5249962"/>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Abstract</a:t>
            </a:r>
          </a:p>
        </p:txBody>
      </p:sp>
      <p:sp>
        <p:nvSpPr>
          <p:cNvPr id="15" name="Text Box 194"/>
          <p:cNvSpPr txBox="1">
            <a:spLocks noChangeArrowheads="1"/>
          </p:cNvSpPr>
          <p:nvPr/>
        </p:nvSpPr>
        <p:spPr bwMode="auto">
          <a:xfrm>
            <a:off x="12685622" y="14624893"/>
            <a:ext cx="10628494" cy="8611760"/>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p:txBody>
      </p:sp>
      <p:sp>
        <p:nvSpPr>
          <p:cNvPr id="33" name="Rectangle 32"/>
          <p:cNvSpPr/>
          <p:nvPr/>
        </p:nvSpPr>
        <p:spPr>
          <a:xfrm>
            <a:off x="1371418" y="13874899"/>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2685622" y="5999957"/>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2685622" y="5249962"/>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3999825" y="14624894"/>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23999825" y="13874899"/>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Discussion</a:t>
            </a:r>
          </a:p>
        </p:txBody>
      </p:sp>
      <p:sp>
        <p:nvSpPr>
          <p:cNvPr id="14" name="Text Box 193"/>
          <p:cNvSpPr txBox="1">
            <a:spLocks noChangeArrowheads="1"/>
          </p:cNvSpPr>
          <p:nvPr/>
        </p:nvSpPr>
        <p:spPr bwMode="auto">
          <a:xfrm>
            <a:off x="23999825" y="23249831"/>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23999825" y="22499836"/>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58192682"/>
              </p:ext>
            </p:extLst>
          </p:nvPr>
        </p:nvGraphicFramePr>
        <p:xfrm>
          <a:off x="12820243" y="24738199"/>
          <a:ext cx="10497768" cy="5949076"/>
        </p:xfrm>
        <a:graphic>
          <a:graphicData uri="http://schemas.openxmlformats.org/drawingml/2006/table">
            <a:tbl>
              <a:tblPr firstRow="1" bandRow="1">
                <a:tableStyleId>{F5AB1C69-6EDB-4FF4-983F-18BD219EF322}</a:tableStyleId>
              </a:tblPr>
              <a:tblGrid>
                <a:gridCol w="2624442"/>
                <a:gridCol w="2624442"/>
                <a:gridCol w="2624442"/>
                <a:gridCol w="2624442"/>
              </a:tblGrid>
              <a:tr h="849868">
                <a:tc>
                  <a:txBody>
                    <a:bodyPr/>
                    <a:lstStyle/>
                    <a:p>
                      <a:endParaRPr lang="en-US" sz="2900" dirty="0"/>
                    </a:p>
                  </a:txBody>
                  <a:tcPr marL="99999" marR="99999" marT="37500" marB="37500" anchor="ctr">
                    <a:solidFill>
                      <a:schemeClr val="accent1">
                        <a:lumMod val="75000"/>
                      </a:schemeClr>
                    </a:solidFill>
                  </a:tcPr>
                </a:tc>
                <a:tc>
                  <a:txBody>
                    <a:bodyPr/>
                    <a:lstStyle/>
                    <a:p>
                      <a:pPr algn="ctr"/>
                      <a:r>
                        <a:rPr lang="en-US" sz="2900" dirty="0" smtClean="0"/>
                        <a:t>Heading</a:t>
                      </a:r>
                      <a:endParaRPr lang="en-US" sz="2900" dirty="0"/>
                    </a:p>
                  </a:txBody>
                  <a:tcPr marL="99999" marR="99999" marT="37500" marB="37500" anchor="ctr">
                    <a:solidFill>
                      <a:schemeClr val="accent1">
                        <a:lumMod val="75000"/>
                      </a:schemeClr>
                    </a:solidFill>
                  </a:tcPr>
                </a:tc>
                <a:tc>
                  <a:txBody>
                    <a:bodyPr/>
                    <a:lstStyle/>
                    <a:p>
                      <a:pPr algn="ctr"/>
                      <a:r>
                        <a:rPr lang="en-US" sz="2900" dirty="0" smtClean="0"/>
                        <a:t>Heading</a:t>
                      </a:r>
                      <a:endParaRPr lang="en-US" sz="2900" dirty="0"/>
                    </a:p>
                  </a:txBody>
                  <a:tcPr marL="99999" marR="99999" marT="37500" marB="37500" anchor="ctr">
                    <a:solidFill>
                      <a:schemeClr val="accent1">
                        <a:lumMod val="75000"/>
                      </a:schemeClr>
                    </a:solidFill>
                  </a:tcPr>
                </a:tc>
                <a:tc>
                  <a:txBody>
                    <a:bodyPr/>
                    <a:lstStyle/>
                    <a:p>
                      <a:pPr algn="ctr"/>
                      <a:r>
                        <a:rPr lang="en-US" sz="2900" dirty="0" smtClean="0"/>
                        <a:t>Heading</a:t>
                      </a:r>
                      <a:endParaRPr lang="en-US" sz="2900" dirty="0"/>
                    </a:p>
                  </a:txBody>
                  <a:tcPr marL="99999" marR="99999" marT="37500" marB="37500" anchor="ctr">
                    <a:solidFill>
                      <a:schemeClr val="accent1">
                        <a:lumMod val="75000"/>
                      </a:schemeClr>
                    </a:solidFill>
                  </a:tcPr>
                </a:tc>
              </a:tr>
              <a:tr h="849868">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800</a:t>
                      </a:r>
                      <a:endParaRPr lang="en-US" sz="2900" dirty="0"/>
                    </a:p>
                  </a:txBody>
                  <a:tcPr marL="99999" marR="99999" marT="37500" marB="37500" anchor="ctr"/>
                </a:tc>
                <a:tc>
                  <a:txBody>
                    <a:bodyPr/>
                    <a:lstStyle/>
                    <a:p>
                      <a:pPr algn="ctr"/>
                      <a:r>
                        <a:rPr lang="en-US" sz="2900" dirty="0" smtClean="0"/>
                        <a:t>790</a:t>
                      </a:r>
                      <a:endParaRPr lang="en-US" sz="2900" dirty="0"/>
                    </a:p>
                  </a:txBody>
                  <a:tcPr marL="99999" marR="99999" marT="37500" marB="37500" anchor="ctr"/>
                </a:tc>
                <a:tc>
                  <a:txBody>
                    <a:bodyPr/>
                    <a:lstStyle/>
                    <a:p>
                      <a:pPr algn="ctr"/>
                      <a:r>
                        <a:rPr lang="en-US" sz="2900" dirty="0" smtClean="0"/>
                        <a:t>4001</a:t>
                      </a:r>
                      <a:endParaRPr lang="en-US" sz="2900" dirty="0"/>
                    </a:p>
                  </a:txBody>
                  <a:tcPr marL="99999" marR="99999" marT="37500" marB="37500" anchor="ctr"/>
                </a:tc>
              </a:tr>
              <a:tr h="849868">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356</a:t>
                      </a:r>
                    </a:p>
                  </a:txBody>
                  <a:tcPr marL="99999" marR="99999" marT="37500" marB="37500" anchor="ctr"/>
                </a:tc>
                <a:tc>
                  <a:txBody>
                    <a:bodyPr/>
                    <a:lstStyle/>
                    <a:p>
                      <a:pPr algn="ctr"/>
                      <a:r>
                        <a:rPr lang="en-US" sz="2900" dirty="0" smtClean="0"/>
                        <a:t>856</a:t>
                      </a:r>
                      <a:endParaRPr lang="en-US" sz="2900" dirty="0"/>
                    </a:p>
                  </a:txBody>
                  <a:tcPr marL="99999" marR="99999" marT="37500" marB="37500" anchor="ctr"/>
                </a:tc>
                <a:tc>
                  <a:txBody>
                    <a:bodyPr/>
                    <a:lstStyle/>
                    <a:p>
                      <a:pPr algn="ctr"/>
                      <a:r>
                        <a:rPr lang="en-US" sz="2900" dirty="0" smtClean="0"/>
                        <a:t>290</a:t>
                      </a:r>
                      <a:endParaRPr lang="en-US" sz="2900" dirty="0"/>
                    </a:p>
                  </a:txBody>
                  <a:tcPr marL="99999" marR="99999" marT="37500" marB="37500" anchor="ctr"/>
                </a:tc>
              </a:tr>
              <a:tr h="849868">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228</a:t>
                      </a:r>
                      <a:endParaRPr lang="en-US" sz="2900" dirty="0"/>
                    </a:p>
                  </a:txBody>
                  <a:tcPr marL="99999" marR="99999" marT="37500" marB="37500" anchor="ctr"/>
                </a:tc>
                <a:tc>
                  <a:txBody>
                    <a:bodyPr/>
                    <a:lstStyle/>
                    <a:p>
                      <a:pPr algn="ctr"/>
                      <a:r>
                        <a:rPr lang="en-US" sz="2900" dirty="0" smtClean="0"/>
                        <a:t>134</a:t>
                      </a:r>
                      <a:endParaRPr lang="en-US" sz="2900" dirty="0"/>
                    </a:p>
                  </a:txBody>
                  <a:tcPr marL="99999" marR="99999" marT="37500" marB="37500" anchor="ctr"/>
                </a:tc>
                <a:tc>
                  <a:txBody>
                    <a:bodyPr/>
                    <a:lstStyle/>
                    <a:p>
                      <a:pPr algn="ctr"/>
                      <a:r>
                        <a:rPr lang="en-US" sz="2900" dirty="0" smtClean="0"/>
                        <a:t>238</a:t>
                      </a:r>
                      <a:endParaRPr lang="en-US" sz="2900" dirty="0"/>
                    </a:p>
                  </a:txBody>
                  <a:tcPr marL="99999" marR="99999" marT="37500" marB="37500" anchor="ctr"/>
                </a:tc>
              </a:tr>
              <a:tr h="849868">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954</a:t>
                      </a:r>
                      <a:endParaRPr lang="en-US" sz="2900" dirty="0"/>
                    </a:p>
                  </a:txBody>
                  <a:tcPr marL="99999" marR="99999" marT="37500" marB="37500" anchor="ctr"/>
                </a:tc>
                <a:tc>
                  <a:txBody>
                    <a:bodyPr/>
                    <a:lstStyle/>
                    <a:p>
                      <a:pPr algn="ctr"/>
                      <a:r>
                        <a:rPr lang="en-US" sz="2900" dirty="0" smtClean="0"/>
                        <a:t>875</a:t>
                      </a:r>
                      <a:endParaRPr lang="en-US" sz="2900" dirty="0"/>
                    </a:p>
                  </a:txBody>
                  <a:tcPr marL="99999" marR="99999" marT="37500" marB="37500" anchor="ctr"/>
                </a:tc>
                <a:tc>
                  <a:txBody>
                    <a:bodyPr/>
                    <a:lstStyle/>
                    <a:p>
                      <a:pPr algn="ctr"/>
                      <a:r>
                        <a:rPr lang="en-US" sz="2900" dirty="0" smtClean="0"/>
                        <a:t>976</a:t>
                      </a:r>
                      <a:endParaRPr lang="en-US" sz="2900" dirty="0"/>
                    </a:p>
                  </a:txBody>
                  <a:tcPr marL="99999" marR="99999" marT="37500" marB="37500" anchor="ctr"/>
                </a:tc>
              </a:tr>
              <a:tr h="849868">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324</a:t>
                      </a:r>
                      <a:endParaRPr lang="en-US" sz="2900" dirty="0"/>
                    </a:p>
                  </a:txBody>
                  <a:tcPr marL="99999" marR="99999" marT="37500" marB="37500" anchor="ctr"/>
                </a:tc>
                <a:tc>
                  <a:txBody>
                    <a:bodyPr/>
                    <a:lstStyle/>
                    <a:p>
                      <a:pPr algn="ctr"/>
                      <a:r>
                        <a:rPr lang="en-US" sz="2900" dirty="0" smtClean="0"/>
                        <a:t>325</a:t>
                      </a:r>
                      <a:endParaRPr lang="en-US" sz="2900" dirty="0"/>
                    </a:p>
                  </a:txBody>
                  <a:tcPr marL="99999" marR="99999" marT="37500" marB="37500" anchor="ctr"/>
                </a:tc>
                <a:tc>
                  <a:txBody>
                    <a:bodyPr/>
                    <a:lstStyle/>
                    <a:p>
                      <a:pPr algn="ctr"/>
                      <a:r>
                        <a:rPr lang="en-US" sz="2900" dirty="0" smtClean="0"/>
                        <a:t>301</a:t>
                      </a:r>
                      <a:endParaRPr lang="en-US" sz="2900" dirty="0"/>
                    </a:p>
                  </a:txBody>
                  <a:tcPr marL="99999" marR="99999" marT="37500" marB="37500" anchor="ctr"/>
                </a:tc>
              </a:tr>
              <a:tr h="849868">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199</a:t>
                      </a:r>
                      <a:endParaRPr lang="en-US" sz="2900" dirty="0"/>
                    </a:p>
                  </a:txBody>
                  <a:tcPr marL="99999" marR="99999" marT="37500" marB="37500" anchor="ctr"/>
                </a:tc>
                <a:tc>
                  <a:txBody>
                    <a:bodyPr/>
                    <a:lstStyle/>
                    <a:p>
                      <a:pPr algn="ctr"/>
                      <a:r>
                        <a:rPr lang="en-US" sz="2900" dirty="0" smtClean="0"/>
                        <a:t>137</a:t>
                      </a:r>
                      <a:endParaRPr lang="en-US" sz="2900" dirty="0"/>
                    </a:p>
                  </a:txBody>
                  <a:tcPr marL="99999" marR="99999" marT="37500" marB="37500" anchor="ctr"/>
                </a:tc>
                <a:tc>
                  <a:txBody>
                    <a:bodyPr/>
                    <a:lstStyle/>
                    <a:p>
                      <a:pPr algn="ctr"/>
                      <a:r>
                        <a:rPr lang="en-US" sz="2900" dirty="0" smtClean="0"/>
                        <a:t>186</a:t>
                      </a:r>
                      <a:endParaRPr lang="en-US" sz="2900" dirty="0"/>
                    </a:p>
                  </a:txBody>
                  <a:tcPr marL="99999" marR="99999" marT="37500" marB="37500"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371418" y="14624896"/>
                <a:ext cx="10628494" cy="11875843"/>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t>
                </a:r>
                <a:r>
                  <a:rPr lang="en-US" sz="3000" dirty="0" smtClean="0">
                    <a:latin typeface="+mn-lt"/>
                  </a:rPr>
                  <a:t>1m (39.37”) </a:t>
                </a:r>
                <a:r>
                  <a:rPr lang="en-US" sz="3000" dirty="0">
                    <a:latin typeface="+mn-lt"/>
                  </a:rPr>
                  <a:t>high by </a:t>
                </a:r>
                <a:r>
                  <a:rPr lang="en-US" sz="3000" dirty="0" smtClean="0">
                    <a:latin typeface="+mn-lt"/>
                  </a:rPr>
                  <a:t>1m (39.37”) wide </a:t>
                </a:r>
                <a:r>
                  <a:rPr lang="en-US" sz="3000" dirty="0">
                    <a:latin typeface="+mn-lt"/>
                  </a:rPr>
                  <a:t>but prints can be scaled up or down in size to any dimension with a 1:1 aspect ratio. For example, if you order a </a:t>
                </a:r>
                <a:r>
                  <a:rPr lang="en-US" sz="3000" dirty="0" smtClean="0">
                    <a:latin typeface="+mn-lt"/>
                  </a:rPr>
                  <a:t>48” </a:t>
                </a:r>
                <a:r>
                  <a:rPr lang="en-US" sz="3000" dirty="0">
                    <a:latin typeface="+mn-lt"/>
                  </a:rPr>
                  <a:t>x </a:t>
                </a:r>
                <a:r>
                  <a:rPr lang="en-US" sz="3000" dirty="0" smtClean="0">
                    <a:latin typeface="+mn-lt"/>
                  </a:rPr>
                  <a:t>48” </a:t>
                </a:r>
                <a:r>
                  <a:rPr lang="en-US" sz="3000" dirty="0">
                    <a:latin typeface="+mn-lt"/>
                  </a:rPr>
                  <a:t>poster using this template, we will print the file at </a:t>
                </a:r>
                <a:r>
                  <a:rPr lang="en-US" sz="3000" dirty="0" smtClean="0">
                    <a:latin typeface="+mn-lt"/>
                  </a:rPr>
                  <a:t>121.9% </a:t>
                </a:r>
                <a:r>
                  <a:rPr lang="en-US" sz="3000" dirty="0">
                    <a:latin typeface="+mn-lt"/>
                  </a:rPr>
                  <a:t>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a:rPr>
                          </m:ctrlPr>
                        </m:boxPr>
                        <m:e>
                          <m:f>
                            <m:fPr>
                              <m:ctrlPr>
                                <a:rPr lang="en-US" sz="3000" b="1" i="1">
                                  <a:latin typeface="Cambria Math"/>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a:rPr>
                          </m:ctrlPr>
                        </m:boxPr>
                        <m:e>
                          <m:f>
                            <m:fPr>
                              <m:ctrlPr>
                                <a:rPr lang="en-US" sz="3000" b="1" i="1">
                                  <a:latin typeface="Cambria Math"/>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371418" y="14624896"/>
                <a:ext cx="10628494" cy="11875843"/>
              </a:xfrm>
              <a:prstGeom prst="rect">
                <a:avLst/>
              </a:prstGeom>
              <a:blipFill rotWithShape="1">
                <a:blip r:embed="rId2"/>
                <a:stretch>
                  <a:fillRect l="-745"/>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2685622" y="13874899"/>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273" y="27124803"/>
            <a:ext cx="4499967" cy="299980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4234" y="27124803"/>
            <a:ext cx="4499967" cy="299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4276" y="30312280"/>
            <a:ext cx="417779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00" b="1" dirty="0">
                <a:latin typeface="Calibri" pitchFamily="34" charset="0"/>
              </a:rPr>
              <a:t>Figure 1.</a:t>
            </a:r>
            <a:r>
              <a:rPr lang="en-US" sz="2600" dirty="0">
                <a:latin typeface="Calibri" pitchFamily="34" charset="0"/>
              </a:rPr>
              <a:t> Label in </a:t>
            </a:r>
            <a:r>
              <a:rPr lang="en-US" sz="2600" dirty="0" smtClean="0">
                <a:latin typeface="Calibri" pitchFamily="34" charset="0"/>
              </a:rPr>
              <a:t>26pt </a:t>
            </a:r>
            <a:r>
              <a:rPr lang="en-US" sz="2600" dirty="0">
                <a:latin typeface="Calibri" pitchFamily="34" charset="0"/>
              </a:rPr>
              <a:t>Calibri.</a:t>
            </a:r>
          </a:p>
        </p:txBody>
      </p:sp>
      <p:sp>
        <p:nvSpPr>
          <p:cNvPr id="52" name="Text Box 181"/>
          <p:cNvSpPr txBox="1">
            <a:spLocks noChangeArrowheads="1"/>
          </p:cNvSpPr>
          <p:nvPr/>
        </p:nvSpPr>
        <p:spPr bwMode="auto">
          <a:xfrm>
            <a:off x="7214236" y="30312280"/>
            <a:ext cx="417779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00" b="1" dirty="0">
                <a:latin typeface="Calibri" pitchFamily="34" charset="0"/>
              </a:rPr>
              <a:t>Figure 2.</a:t>
            </a:r>
            <a:r>
              <a:rPr lang="en-US" sz="2600" dirty="0">
                <a:latin typeface="Calibri" pitchFamily="34" charset="0"/>
              </a:rPr>
              <a:t> Label in </a:t>
            </a:r>
            <a:r>
              <a:rPr lang="en-US" sz="2600" dirty="0" smtClean="0">
                <a:latin typeface="Calibri" pitchFamily="34" charset="0"/>
              </a:rPr>
              <a:t>26pt </a:t>
            </a:r>
            <a:r>
              <a:rPr lang="en-US" sz="2600" dirty="0">
                <a:latin typeface="Calibri" pitchFamily="34" charset="0"/>
              </a:rPr>
              <a:t>Calibri.</a:t>
            </a:r>
          </a:p>
        </p:txBody>
      </p:sp>
      <p:sp>
        <p:nvSpPr>
          <p:cNvPr id="53" name="Text Box 180"/>
          <p:cNvSpPr txBox="1">
            <a:spLocks noChangeArrowheads="1"/>
          </p:cNvSpPr>
          <p:nvPr/>
        </p:nvSpPr>
        <p:spPr bwMode="auto">
          <a:xfrm>
            <a:off x="12700484" y="24133175"/>
            <a:ext cx="405686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00" b="1" dirty="0">
                <a:latin typeface="Calibri" pitchFamily="34" charset="0"/>
              </a:rPr>
              <a:t>Table 1.</a:t>
            </a:r>
            <a:r>
              <a:rPr lang="en-US" sz="2600" dirty="0">
                <a:latin typeface="Calibri" pitchFamily="34" charset="0"/>
              </a:rPr>
              <a:t> Label in </a:t>
            </a:r>
            <a:r>
              <a:rPr lang="en-US" sz="2600" dirty="0" smtClean="0">
                <a:latin typeface="Calibri" pitchFamily="34" charset="0"/>
              </a:rPr>
              <a:t>26pt </a:t>
            </a:r>
            <a:r>
              <a:rPr lang="en-US" sz="26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1572143855"/>
              </p:ext>
            </p:extLst>
          </p:nvPr>
        </p:nvGraphicFramePr>
        <p:xfrm>
          <a:off x="24039041" y="5249963"/>
          <a:ext cx="10458540" cy="7169081"/>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4015189" y="12749908"/>
            <a:ext cx="4077315"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00" b="1" dirty="0">
                <a:latin typeface="Calibri" pitchFamily="34" charset="0"/>
              </a:rPr>
              <a:t>Chart 1.</a:t>
            </a:r>
            <a:r>
              <a:rPr lang="en-US" sz="2600" dirty="0">
                <a:latin typeface="Calibri" pitchFamily="34" charset="0"/>
              </a:rPr>
              <a:t> Label in </a:t>
            </a:r>
            <a:r>
              <a:rPr lang="en-US" sz="2600" dirty="0" smtClean="0">
                <a:latin typeface="Calibri" pitchFamily="34" charset="0"/>
              </a:rPr>
              <a:t>26pt </a:t>
            </a:r>
            <a:r>
              <a:rPr lang="en-US" sz="2600" dirty="0">
                <a:latin typeface="Calibri" pitchFamily="34" charset="0"/>
              </a:rPr>
              <a:t>Calibri.</a:t>
            </a:r>
          </a:p>
        </p:txBody>
      </p:sp>
      <p:sp>
        <p:nvSpPr>
          <p:cNvPr id="30" name="Rectangle 265"/>
          <p:cNvSpPr>
            <a:spLocks noChangeAspect="1" noChangeArrowheads="1"/>
          </p:cNvSpPr>
          <p:nvPr/>
        </p:nvSpPr>
        <p:spPr bwMode="auto">
          <a:xfrm>
            <a:off x="942851" y="942850"/>
            <a:ext cx="3425844" cy="257141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8559" tIns="39279" rIns="78559" bIns="39279" anchor="ctr"/>
          <a:lstStyle/>
          <a:p>
            <a:pPr algn="ctr" defTabSz="3770500"/>
            <a:r>
              <a:rPr lang="en-US" sz="2600" b="1" dirty="0">
                <a:latin typeface="Calibri" pitchFamily="34" charset="0"/>
              </a:rPr>
              <a:t>REPLACE THIS BOX WITH YOUR ORGANIZATION’S</a:t>
            </a:r>
          </a:p>
          <a:p>
            <a:pPr algn="ctr" defTabSz="3770500"/>
            <a:r>
              <a:rPr lang="en-US" sz="2600" b="1" dirty="0">
                <a:latin typeface="Calibri" pitchFamily="34" charset="0"/>
              </a:rPr>
              <a:t>HIGH RESOLUTION LOGO</a:t>
            </a:r>
          </a:p>
        </p:txBody>
      </p:sp>
      <p:sp>
        <p:nvSpPr>
          <p:cNvPr id="31" name="Rectangle 265"/>
          <p:cNvSpPr>
            <a:spLocks noChangeAspect="1" noChangeArrowheads="1"/>
          </p:cNvSpPr>
          <p:nvPr/>
        </p:nvSpPr>
        <p:spPr bwMode="auto">
          <a:xfrm>
            <a:off x="31628342" y="942850"/>
            <a:ext cx="3425844" cy="257141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8559" tIns="39279" rIns="78559" bIns="39279" anchor="ctr"/>
          <a:lstStyle/>
          <a:p>
            <a:pPr algn="ctr" defTabSz="3770500"/>
            <a:r>
              <a:rPr lang="en-US" sz="2600" b="1" dirty="0">
                <a:latin typeface="Calibri" pitchFamily="34" charset="0"/>
              </a:rPr>
              <a:t>REPLACE THIS BOX WITH YOUR ORGANIZATION’S</a:t>
            </a:r>
          </a:p>
          <a:p>
            <a:pPr algn="ctr" defTabSz="3770500"/>
            <a:r>
              <a:rPr lang="en-US" sz="26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2567</TotalTime>
  <Words>1130</Words>
  <Application>Microsoft Office PowerPoint</Application>
  <PresentationFormat>Custom</PresentationFormat>
  <Paragraphs>106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1m x 1m</dc:title>
  <dc:creator>Jay Larson</dc:creator>
  <dc:description>Quality poster printing
www.genigraphics.com
1-800-790-4001</dc:description>
  <cp:lastModifiedBy>Jay Larson</cp:lastModifiedBy>
  <cp:revision>79</cp:revision>
  <cp:lastPrinted>2013-02-12T02:21:55Z</cp:lastPrinted>
  <dcterms:created xsi:type="dcterms:W3CDTF">2013-02-10T21:14:48Z</dcterms:created>
  <dcterms:modified xsi:type="dcterms:W3CDTF">2015-09-10T21:45:32Z</dcterms:modified>
</cp:coreProperties>
</file>